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y="6858000" cx="12192000"/>
  <p:notesSz cx="6858000" cy="9144000"/>
  <p:defaultTextStyle>
    <a:defPPr lvl="0">
      <a:defRPr lang="en-US"/>
    </a:defPPr>
    <a:lvl1pPr defTabSz="457200" eaLnBrk="1" hangingPunct="1" latinLnBrk="0" lvl="0" marL="0" rtl="0" algn="l">
      <a:defRPr kern="1200" sz="1800">
        <a:solidFill>
          <a:schemeClr val="tx1"/>
        </a:solidFill>
        <a:latin typeface="+mn-lt"/>
        <a:ea typeface="+mn-ea"/>
        <a:cs typeface="+mn-cs"/>
      </a:defRPr>
    </a:lvl1pPr>
    <a:lvl2pPr defTabSz="457200" eaLnBrk="1" hangingPunct="1" latinLnBrk="0" lvl="1" marL="457200" rtl="0" algn="l">
      <a:defRPr kern="1200" sz="1800">
        <a:solidFill>
          <a:schemeClr val="tx1"/>
        </a:solidFill>
        <a:latin typeface="+mn-lt"/>
        <a:ea typeface="+mn-ea"/>
        <a:cs typeface="+mn-cs"/>
      </a:defRPr>
    </a:lvl2pPr>
    <a:lvl3pPr defTabSz="457200" eaLnBrk="1" hangingPunct="1" latinLnBrk="0" lvl="2" marL="914400" rtl="0" algn="l">
      <a:defRPr kern="1200" sz="1800">
        <a:solidFill>
          <a:schemeClr val="tx1"/>
        </a:solidFill>
        <a:latin typeface="+mn-lt"/>
        <a:ea typeface="+mn-ea"/>
        <a:cs typeface="+mn-cs"/>
      </a:defRPr>
    </a:lvl3pPr>
    <a:lvl4pPr defTabSz="457200" eaLnBrk="1" hangingPunct="1" latinLnBrk="0" lvl="3" marL="1371600" rtl="0" algn="l">
      <a:defRPr kern="1200" sz="1800">
        <a:solidFill>
          <a:schemeClr val="tx1"/>
        </a:solidFill>
        <a:latin typeface="+mn-lt"/>
        <a:ea typeface="+mn-ea"/>
        <a:cs typeface="+mn-cs"/>
      </a:defRPr>
    </a:lvl4pPr>
    <a:lvl5pPr defTabSz="457200" eaLnBrk="1" hangingPunct="1" latinLnBrk="0" lvl="4" marL="1828800" rtl="0" algn="l">
      <a:defRPr kern="1200" sz="1800">
        <a:solidFill>
          <a:schemeClr val="tx1"/>
        </a:solidFill>
        <a:latin typeface="+mn-lt"/>
        <a:ea typeface="+mn-ea"/>
        <a:cs typeface="+mn-cs"/>
      </a:defRPr>
    </a:lvl5pPr>
    <a:lvl6pPr defTabSz="457200" eaLnBrk="1" hangingPunct="1" latinLnBrk="0" lvl="5" marL="2286000" rtl="0" algn="l">
      <a:defRPr kern="1200" sz="1800">
        <a:solidFill>
          <a:schemeClr val="tx1"/>
        </a:solidFill>
        <a:latin typeface="+mn-lt"/>
        <a:ea typeface="+mn-ea"/>
        <a:cs typeface="+mn-cs"/>
      </a:defRPr>
    </a:lvl6pPr>
    <a:lvl7pPr defTabSz="457200" eaLnBrk="1" hangingPunct="1" latinLnBrk="0" lvl="6" marL="2743200" rtl="0" algn="l">
      <a:defRPr kern="1200" sz="1800">
        <a:solidFill>
          <a:schemeClr val="tx1"/>
        </a:solidFill>
        <a:latin typeface="+mn-lt"/>
        <a:ea typeface="+mn-ea"/>
        <a:cs typeface="+mn-cs"/>
      </a:defRPr>
    </a:lvl7pPr>
    <a:lvl8pPr defTabSz="457200" eaLnBrk="1" hangingPunct="1" latinLnBrk="0" lvl="7" marL="3200400" rtl="0" algn="l">
      <a:defRPr kern="1200" sz="1800">
        <a:solidFill>
          <a:schemeClr val="tx1"/>
        </a:solidFill>
        <a:latin typeface="+mn-lt"/>
        <a:ea typeface="+mn-ea"/>
        <a:cs typeface="+mn-cs"/>
      </a:defRPr>
    </a:lvl8pPr>
    <a:lvl9pPr defTabSz="457200" eaLnBrk="1" hangingPunct="1" latinLnBrk="0" lvl="8" marL="3657600" rtl="0" algn="l">
      <a:defRPr kern="1200" sz="1800">
        <a:solidFill>
          <a:schemeClr val="tx1"/>
        </a:solidFill>
        <a:latin typeface="+mn-lt"/>
        <a:ea typeface="+mn-ea"/>
        <a:cs typeface="+mn-cs"/>
      </a:defRPr>
    </a:lvl9pPr>
  </p:defaultTextStyle>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2" Type="http://schemas.openxmlformats.org/officeDocument/2006/relationships/slide" Target="slides/slide19.xml"/><Relationship Id="rId21" Type="http://schemas.openxmlformats.org/officeDocument/2006/relationships/slide" Target="slides/slide18.xml"/><Relationship Id="rId24" Type="http://schemas.openxmlformats.org/officeDocument/2006/relationships/slide" Target="slides/slide21.xml"/><Relationship Id="rId23" Type="http://schemas.openxmlformats.org/officeDocument/2006/relationships/slide" Target="slides/slide20.xml"/><Relationship Id="rId1" Type="http://schemas.openxmlformats.org/officeDocument/2006/relationships/theme" Target="theme/theme1.xml"/><Relationship Id="rId2" Type="http://schemas.openxmlformats.org/officeDocument/2006/relationships/presProps" Target="presProps1.xml"/><Relationship Id="rId3" Type="http://schemas.openxmlformats.org/officeDocument/2006/relationships/slideMaster" Target="slideMasters/slideMaster1.xml"/><Relationship Id="rId4" Type="http://schemas.openxmlformats.org/officeDocument/2006/relationships/slide" Target="slides/slide1.xml"/><Relationship Id="rId9" Type="http://schemas.openxmlformats.org/officeDocument/2006/relationships/slide" Target="slides/slide6.xml"/><Relationship Id="rId26" Type="http://schemas.openxmlformats.org/officeDocument/2006/relationships/slide" Target="slides/slide23.xml"/><Relationship Id="rId25" Type="http://schemas.openxmlformats.org/officeDocument/2006/relationships/slide" Target="slides/slide22.xml"/><Relationship Id="rId28" Type="http://schemas.openxmlformats.org/officeDocument/2006/relationships/slide" Target="slides/slide25.xml"/><Relationship Id="rId27" Type="http://schemas.openxmlformats.org/officeDocument/2006/relationships/slide" Target="slides/slide24.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11" Type="http://schemas.openxmlformats.org/officeDocument/2006/relationships/slide" Target="slides/slide8.xml"/><Relationship Id="rId10" Type="http://schemas.openxmlformats.org/officeDocument/2006/relationships/slide" Target="slides/slide7.xml"/><Relationship Id="rId13" Type="http://schemas.openxmlformats.org/officeDocument/2006/relationships/slide" Target="slides/slide10.xml"/><Relationship Id="rId12" Type="http://schemas.openxmlformats.org/officeDocument/2006/relationships/slide" Target="slides/slide9.xml"/><Relationship Id="rId15" Type="http://schemas.openxmlformats.org/officeDocument/2006/relationships/slide" Target="slides/slide12.xml"/><Relationship Id="rId14" Type="http://schemas.openxmlformats.org/officeDocument/2006/relationships/slide" Target="slides/slide11.xml"/><Relationship Id="rId17" Type="http://schemas.openxmlformats.org/officeDocument/2006/relationships/slide" Target="slides/slide14.xml"/><Relationship Id="rId16" Type="http://schemas.openxmlformats.org/officeDocument/2006/relationships/slide" Target="slides/slide13.xml"/><Relationship Id="rId19" Type="http://schemas.openxmlformats.org/officeDocument/2006/relationships/slide" Target="slides/slide16.xml"/><Relationship Id="rId18"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9C98FC-79A8-4565-A881-255AF323572D}"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111011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9C98FC-79A8-4565-A881-255AF323572D}"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1199156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9C98FC-79A8-4565-A881-255AF323572D}"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1624954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9C98FC-79A8-4565-A881-255AF323572D}"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3666821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9C98FC-79A8-4565-A881-255AF323572D}"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7357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9C98FC-79A8-4565-A881-255AF323572D}"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482769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9C98FC-79A8-4565-A881-255AF323572D}" type="datetimeFigureOut">
              <a:rPr lang="en-US" smtClean="0"/>
              <a:t>3/28/2020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2096885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9C98FC-79A8-4565-A881-255AF323572D}" type="datetimeFigureOut">
              <a:rPr lang="en-US" smtClean="0"/>
              <a:t>3/28/2020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3893709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9C98FC-79A8-4565-A881-255AF323572D}" type="datetimeFigureOut">
              <a:rPr lang="en-US" smtClean="0"/>
              <a:t>3/28/2020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2238362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9C98FC-79A8-4565-A881-255AF323572D}"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1132986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9C98FC-79A8-4565-A881-255AF323572D}"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C49D9B-2B83-4896-9A10-570F39D51FA0}" type="slidenum">
              <a:rPr lang="en-US" smtClean="0"/>
              <a:t>‹#›</a:t>
            </a:fld>
            <a:endParaRPr lang="en-US"/>
          </a:p>
        </p:txBody>
      </p:sp>
    </p:spTree>
    <p:extLst>
      <p:ext uri="{BB962C8B-B14F-4D97-AF65-F5344CB8AC3E}">
        <p14:creationId xmlns:p14="http://schemas.microsoft.com/office/powerpoint/2010/main" val="226029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9C98FC-79A8-4565-A881-255AF323572D}" type="datetimeFigureOut">
              <a:rPr lang="en-US" smtClean="0"/>
              <a:t>3/28/2020</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C49D9B-2B83-4896-9A10-570F39D51FA0}" type="slidenum">
              <a:rPr lang="en-US" smtClean="0"/>
              <a:t>‹#›</a:t>
            </a:fld>
            <a:endParaRPr lang="en-US"/>
          </a:p>
        </p:txBody>
      </p:sp>
    </p:spTree>
    <p:extLst>
      <p:ext uri="{BB962C8B-B14F-4D97-AF65-F5344CB8AC3E}">
        <p14:creationId xmlns:p14="http://schemas.microsoft.com/office/powerpoint/2010/main" val="18108095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E6EF6-589A-43CF-9A5A-C254A704DA63}"/>
              </a:ext>
            </a:extLst>
          </p:cNvPr>
          <p:cNvSpPr>
            <a:spLocks noGrp="1"/>
          </p:cNvSpPr>
          <p:nvPr>
            <p:ph type="ctrTitle"/>
          </p:nvPr>
        </p:nvSpPr>
        <p:spPr/>
        <p:txBody>
          <a:bodyPr/>
          <a:lstStyle/>
          <a:p>
            <a:r>
              <a:rPr lang="en-US" b="1" dirty="0">
                <a:latin typeface="Arial Black" panose="020B0A04020102020204" pitchFamily="34" charset="0"/>
              </a:rPr>
              <a:t>Senescence </a:t>
            </a:r>
          </a:p>
        </p:txBody>
      </p:sp>
      <p:sp>
        <p:nvSpPr>
          <p:cNvPr id="3" name="Subtitle 2">
            <a:extLst>
              <a:ext uri="{FF2B5EF4-FFF2-40B4-BE49-F238E27FC236}">
                <a16:creationId xmlns:a16="http://schemas.microsoft.com/office/drawing/2014/main" id="{E37C55A3-18A7-4150-840C-66C97F1B600B}"/>
              </a:ext>
            </a:extLst>
          </p:cNvPr>
          <p:cNvSpPr>
            <a:spLocks noGrp="1"/>
          </p:cNvSpPr>
          <p:nvPr>
            <p:ph type="subTitle" idx="1"/>
          </p:nvPr>
        </p:nvSpPr>
        <p:spPr/>
        <p:txBody>
          <a:bodyPr/>
          <a:lstStyle/>
          <a:p>
            <a:r>
              <a:rPr lang="en-US" dirty="0" err="1"/>
              <a:t>Afsheen</a:t>
            </a:r>
            <a:r>
              <a:rPr lang="en-US" dirty="0"/>
              <a:t> Ayaz</a:t>
            </a:r>
          </a:p>
          <a:p>
            <a:r>
              <a:rPr lang="en-US" dirty="0"/>
              <a:t>Roll#1 </a:t>
            </a:r>
          </a:p>
          <a:p>
            <a:r>
              <a:rPr lang="en-US" dirty="0"/>
              <a:t>Pharmacology VI</a:t>
            </a:r>
          </a:p>
        </p:txBody>
      </p:sp>
    </p:spTree>
    <p:extLst>
      <p:ext uri="{BB962C8B-B14F-4D97-AF65-F5344CB8AC3E}">
        <p14:creationId xmlns:p14="http://schemas.microsoft.com/office/powerpoint/2010/main" val="1758618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E2C3D-7E65-4599-ADED-6B9D98D3894D}"/>
              </a:ext>
            </a:extLst>
          </p:cNvPr>
          <p:cNvSpPr>
            <a:spLocks noGrp="1"/>
          </p:cNvSpPr>
          <p:nvPr>
            <p:ph type="title"/>
          </p:nvPr>
        </p:nvSpPr>
        <p:spPr/>
        <p:txBody>
          <a:bodyPr/>
          <a:lstStyle/>
          <a:p>
            <a:r>
              <a:rPr lang="en-US" dirty="0">
                <a:latin typeface="Arial Black" panose="020B0A04020102020204" pitchFamily="34" charset="0"/>
              </a:rPr>
              <a:t>1.Cell cycle arrest</a:t>
            </a:r>
          </a:p>
        </p:txBody>
      </p:sp>
      <p:sp>
        <p:nvSpPr>
          <p:cNvPr id="3" name="Content Placeholder 2">
            <a:extLst>
              <a:ext uri="{FF2B5EF4-FFF2-40B4-BE49-F238E27FC236}">
                <a16:creationId xmlns:a16="http://schemas.microsoft.com/office/drawing/2014/main" id="{01806109-D143-4A0A-A487-FD938047FA08}"/>
              </a:ext>
            </a:extLst>
          </p:cNvPr>
          <p:cNvSpPr>
            <a:spLocks noGrp="1"/>
          </p:cNvSpPr>
          <p:nvPr>
            <p:ph idx="1"/>
          </p:nvPr>
        </p:nvSpPr>
        <p:spPr/>
        <p:txBody>
          <a:bodyPr/>
          <a:lstStyle/>
          <a:p>
            <a:r>
              <a:rPr lang="en-US" dirty="0"/>
              <a:t>senescent cells are nonresponsive to mitogenic or growth factor stimuli</a:t>
            </a:r>
          </a:p>
          <a:p>
            <a:r>
              <a:rPr lang="en-US" dirty="0"/>
              <a:t> thus, they are </a:t>
            </a:r>
            <a:r>
              <a:rPr lang="en-US" b="1" dirty="0">
                <a:solidFill>
                  <a:schemeClr val="accent1"/>
                </a:solidFill>
              </a:rPr>
              <a:t>unable to reenter the cell cycle</a:t>
            </a:r>
            <a:r>
              <a:rPr lang="en-US" dirty="0"/>
              <a:t> even in advantageous growth conditions. </a:t>
            </a:r>
          </a:p>
          <a:p>
            <a:r>
              <a:rPr lang="en-US" dirty="0"/>
              <a:t>Senescent cells are also distinct from terminally differentiated cells, which are also irreversibly withdrawn from cell cycle. </a:t>
            </a:r>
          </a:p>
        </p:txBody>
      </p:sp>
    </p:spTree>
    <p:extLst>
      <p:ext uri="{BB962C8B-B14F-4D97-AF65-F5344CB8AC3E}">
        <p14:creationId xmlns:p14="http://schemas.microsoft.com/office/powerpoint/2010/main" val="824763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6523C-7777-4290-A425-E36D567D77C5}"/>
              </a:ext>
            </a:extLst>
          </p:cNvPr>
          <p:cNvSpPr>
            <a:spLocks noGrp="1"/>
          </p:cNvSpPr>
          <p:nvPr>
            <p:ph type="title"/>
          </p:nvPr>
        </p:nvSpPr>
        <p:spPr/>
        <p:txBody>
          <a:bodyPr/>
          <a:lstStyle/>
          <a:p>
            <a:r>
              <a:rPr lang="en-US" b="1" dirty="0"/>
              <a:t>Molecular pathways controlling growth arrest during senescence</a:t>
            </a:r>
            <a:endParaRPr lang="en-US" dirty="0"/>
          </a:p>
        </p:txBody>
      </p:sp>
      <p:sp>
        <p:nvSpPr>
          <p:cNvPr id="3" name="Content Placeholder 2">
            <a:extLst>
              <a:ext uri="{FF2B5EF4-FFF2-40B4-BE49-F238E27FC236}">
                <a16:creationId xmlns:a16="http://schemas.microsoft.com/office/drawing/2014/main" id="{6357FBCC-5F7B-46C8-B744-A771BA564DBA}"/>
              </a:ext>
            </a:extLst>
          </p:cNvPr>
          <p:cNvSpPr>
            <a:spLocks noGrp="1"/>
          </p:cNvSpPr>
          <p:nvPr>
            <p:ph idx="1"/>
          </p:nvPr>
        </p:nvSpPr>
        <p:spPr/>
        <p:txBody>
          <a:bodyPr/>
          <a:lstStyle/>
          <a:p>
            <a:r>
              <a:rPr lang="en-US" dirty="0"/>
              <a:t>The senescent growth arrest is implemented by activation of the p53 and p16</a:t>
            </a:r>
            <a:r>
              <a:rPr lang="en-US" baseline="30000" dirty="0"/>
              <a:t>INK4a</a:t>
            </a:r>
            <a:r>
              <a:rPr lang="en-US" dirty="0"/>
              <a:t>/</a:t>
            </a:r>
            <a:r>
              <a:rPr lang="en-US" dirty="0" err="1"/>
              <a:t>Rb</a:t>
            </a:r>
            <a:r>
              <a:rPr lang="en-US" dirty="0"/>
              <a:t> tumor suppressor networks </a:t>
            </a:r>
          </a:p>
          <a:p>
            <a:endParaRPr lang="en-US" dirty="0">
              <a:solidFill>
                <a:srgbClr val="FF0000"/>
              </a:solidFill>
            </a:endParaRPr>
          </a:p>
          <a:p>
            <a:r>
              <a:rPr lang="en-US" dirty="0">
                <a:solidFill>
                  <a:srgbClr val="FF0000"/>
                </a:solidFill>
              </a:rPr>
              <a:t>the p53/p21 pathways</a:t>
            </a:r>
          </a:p>
          <a:p>
            <a:r>
              <a:rPr lang="en-US" dirty="0">
                <a:solidFill>
                  <a:srgbClr val="FF0000"/>
                </a:solidFill>
              </a:rPr>
              <a:t> p16</a:t>
            </a:r>
            <a:r>
              <a:rPr lang="en-US" baseline="30000" dirty="0">
                <a:solidFill>
                  <a:srgbClr val="FF0000"/>
                </a:solidFill>
              </a:rPr>
              <a:t>INK4a</a:t>
            </a:r>
            <a:r>
              <a:rPr lang="en-US" dirty="0">
                <a:solidFill>
                  <a:srgbClr val="FF0000"/>
                </a:solidFill>
              </a:rPr>
              <a:t>/</a:t>
            </a:r>
            <a:r>
              <a:rPr lang="en-US" dirty="0" err="1">
                <a:solidFill>
                  <a:srgbClr val="FF0000"/>
                </a:solidFill>
              </a:rPr>
              <a:t>pRB</a:t>
            </a:r>
            <a:r>
              <a:rPr lang="en-US" dirty="0">
                <a:solidFill>
                  <a:srgbClr val="FF0000"/>
                </a:solidFill>
              </a:rPr>
              <a:t> pathways</a:t>
            </a:r>
          </a:p>
          <a:p>
            <a:endParaRPr lang="en-US" dirty="0"/>
          </a:p>
        </p:txBody>
      </p:sp>
    </p:spTree>
    <p:extLst>
      <p:ext uri="{BB962C8B-B14F-4D97-AF65-F5344CB8AC3E}">
        <p14:creationId xmlns:p14="http://schemas.microsoft.com/office/powerpoint/2010/main" val="2969794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BA84E-2EF8-4FEE-BE0C-1A528310CF25}"/>
              </a:ext>
            </a:extLst>
          </p:cNvPr>
          <p:cNvSpPr>
            <a:spLocks noGrp="1"/>
          </p:cNvSpPr>
          <p:nvPr>
            <p:ph type="title"/>
          </p:nvPr>
        </p:nvSpPr>
        <p:spPr/>
        <p:txBody>
          <a:bodyPr/>
          <a:lstStyle/>
          <a:p>
            <a:r>
              <a:rPr lang="en-US" dirty="0">
                <a:solidFill>
                  <a:srgbClr val="FF0000"/>
                </a:solidFill>
              </a:rPr>
              <a:t>p53/p21 pathway</a:t>
            </a:r>
            <a:endParaRPr lang="en-US" dirty="0"/>
          </a:p>
        </p:txBody>
      </p:sp>
      <p:sp>
        <p:nvSpPr>
          <p:cNvPr id="3" name="Content Placeholder 2">
            <a:extLst>
              <a:ext uri="{FF2B5EF4-FFF2-40B4-BE49-F238E27FC236}">
                <a16:creationId xmlns:a16="http://schemas.microsoft.com/office/drawing/2014/main" id="{19EC2989-4E63-452B-8262-0EC0EAD0A4F8}"/>
              </a:ext>
            </a:extLst>
          </p:cNvPr>
          <p:cNvSpPr>
            <a:spLocks noGrp="1"/>
          </p:cNvSpPr>
          <p:nvPr>
            <p:ph idx="1"/>
          </p:nvPr>
        </p:nvSpPr>
        <p:spPr/>
        <p:txBody>
          <a:bodyPr/>
          <a:lstStyle/>
          <a:p>
            <a:r>
              <a:rPr lang="en-US" dirty="0"/>
              <a:t>once activated, p53 regulates a complex antiproliferative transcriptional program. </a:t>
            </a:r>
          </a:p>
          <a:p>
            <a:r>
              <a:rPr lang="en-US" dirty="0"/>
              <a:t>in senescence p53 activation induces the transcription of the cyclin-dependent kinase inhibitor (</a:t>
            </a:r>
            <a:r>
              <a:rPr lang="en-US" dirty="0" err="1"/>
              <a:t>CDKi</a:t>
            </a:r>
            <a:r>
              <a:rPr lang="en-US" dirty="0"/>
              <a:t>) p21</a:t>
            </a:r>
            <a:r>
              <a:rPr lang="en-US" baseline="30000" dirty="0"/>
              <a:t>CIP1</a:t>
            </a:r>
            <a:r>
              <a:rPr lang="en-US" dirty="0"/>
              <a:t>, which in turn blocks CDK2 activity, resulting in </a:t>
            </a:r>
            <a:r>
              <a:rPr lang="en-US" dirty="0" err="1"/>
              <a:t>hypophosphorylated</a:t>
            </a:r>
            <a:r>
              <a:rPr lang="en-US" dirty="0"/>
              <a:t> </a:t>
            </a:r>
            <a:r>
              <a:rPr lang="en-US" dirty="0" err="1"/>
              <a:t>Rb</a:t>
            </a:r>
            <a:r>
              <a:rPr lang="en-US" dirty="0"/>
              <a:t> and cell cycle exit.</a:t>
            </a:r>
          </a:p>
          <a:p>
            <a:r>
              <a:rPr lang="en-US" dirty="0"/>
              <a:t> inactivation of p53 signaling by different means interferes with the onset of cellular senescence</a:t>
            </a:r>
          </a:p>
        </p:txBody>
      </p:sp>
    </p:spTree>
    <p:extLst>
      <p:ext uri="{BB962C8B-B14F-4D97-AF65-F5344CB8AC3E}">
        <p14:creationId xmlns:p14="http://schemas.microsoft.com/office/powerpoint/2010/main" val="4265439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9BBA8-90A6-4F88-B38B-9EEB30EA2EB3}"/>
              </a:ext>
            </a:extLst>
          </p:cNvPr>
          <p:cNvSpPr>
            <a:spLocks noGrp="1"/>
          </p:cNvSpPr>
          <p:nvPr>
            <p:ph type="title"/>
          </p:nvPr>
        </p:nvSpPr>
        <p:spPr/>
        <p:txBody>
          <a:bodyPr/>
          <a:lstStyle/>
          <a:p>
            <a:r>
              <a:rPr lang="en-US" dirty="0">
                <a:solidFill>
                  <a:srgbClr val="FF0000"/>
                </a:solidFill>
              </a:rPr>
              <a:t>p16</a:t>
            </a:r>
            <a:r>
              <a:rPr lang="en-US" baseline="30000" dirty="0">
                <a:solidFill>
                  <a:srgbClr val="FF0000"/>
                </a:solidFill>
              </a:rPr>
              <a:t>INK4a</a:t>
            </a:r>
            <a:r>
              <a:rPr lang="en-US" dirty="0">
                <a:solidFill>
                  <a:srgbClr val="FF0000"/>
                </a:solidFill>
              </a:rPr>
              <a:t>/</a:t>
            </a:r>
            <a:r>
              <a:rPr lang="en-US" dirty="0" err="1">
                <a:solidFill>
                  <a:srgbClr val="FF0000"/>
                </a:solidFill>
              </a:rPr>
              <a:t>pRB</a:t>
            </a:r>
            <a:r>
              <a:rPr lang="en-US" dirty="0">
                <a:solidFill>
                  <a:srgbClr val="FF0000"/>
                </a:solidFill>
              </a:rPr>
              <a:t> pathways</a:t>
            </a:r>
            <a:endParaRPr lang="en-US" dirty="0"/>
          </a:p>
        </p:txBody>
      </p:sp>
      <p:sp>
        <p:nvSpPr>
          <p:cNvPr id="3" name="Content Placeholder 2">
            <a:extLst>
              <a:ext uri="{FF2B5EF4-FFF2-40B4-BE49-F238E27FC236}">
                <a16:creationId xmlns:a16="http://schemas.microsoft.com/office/drawing/2014/main" id="{A4B39DCE-E2B5-4768-A4C3-49EC346DA3ED}"/>
              </a:ext>
            </a:extLst>
          </p:cNvPr>
          <p:cNvSpPr>
            <a:spLocks noGrp="1"/>
          </p:cNvSpPr>
          <p:nvPr>
            <p:ph idx="1"/>
          </p:nvPr>
        </p:nvSpPr>
        <p:spPr/>
        <p:txBody>
          <a:bodyPr/>
          <a:lstStyle/>
          <a:p>
            <a:r>
              <a:rPr lang="en-US" dirty="0"/>
              <a:t>Persistent stress or additional signals can activate p16</a:t>
            </a:r>
            <a:r>
              <a:rPr lang="en-US" baseline="30000" dirty="0"/>
              <a:t>INK4a</a:t>
            </a:r>
            <a:r>
              <a:rPr lang="en-US" dirty="0"/>
              <a:t>, an inhibitor of CDK4 and CDK6, contributing to a long-lasting arrest</a:t>
            </a:r>
          </a:p>
          <a:p>
            <a:r>
              <a:rPr lang="en-US" dirty="0"/>
              <a:t>loss-of-function mutations in p16</a:t>
            </a:r>
            <a:r>
              <a:rPr lang="en-US" baseline="30000" dirty="0"/>
              <a:t>INK4a</a:t>
            </a:r>
            <a:r>
              <a:rPr lang="en-US" dirty="0"/>
              <a:t> are among the most frequent in human malignant cancers, suggesting that loss of p16</a:t>
            </a:r>
            <a:r>
              <a:rPr lang="en-US" baseline="30000" dirty="0"/>
              <a:t>INK4a</a:t>
            </a:r>
            <a:r>
              <a:rPr lang="en-US" dirty="0"/>
              <a:t> enables senescence bypass and tumor progression.</a:t>
            </a:r>
          </a:p>
        </p:txBody>
      </p:sp>
    </p:spTree>
    <p:extLst>
      <p:ext uri="{BB962C8B-B14F-4D97-AF65-F5344CB8AC3E}">
        <p14:creationId xmlns:p14="http://schemas.microsoft.com/office/powerpoint/2010/main" val="3882311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B475B4-5275-40D9-BA0B-D37A4BEECDDD}"/>
              </a:ext>
            </a:extLst>
          </p:cNvPr>
          <p:cNvPicPr>
            <a:picLocks noChangeAspect="1"/>
          </p:cNvPicPr>
          <p:nvPr/>
        </p:nvPicPr>
        <p:blipFill>
          <a:blip r:embed="rId2"/>
          <a:stretch>
            <a:fillRect/>
          </a:stretch>
        </p:blipFill>
        <p:spPr>
          <a:xfrm>
            <a:off x="1886638" y="36820"/>
            <a:ext cx="7412106" cy="6756224"/>
          </a:xfrm>
          <a:prstGeom prst="rect">
            <a:avLst/>
          </a:prstGeom>
        </p:spPr>
      </p:pic>
    </p:spTree>
    <p:extLst>
      <p:ext uri="{BB962C8B-B14F-4D97-AF65-F5344CB8AC3E}">
        <p14:creationId xmlns:p14="http://schemas.microsoft.com/office/powerpoint/2010/main" val="836069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F5316-1730-4967-85A6-7FF52A3ED1B7}"/>
              </a:ext>
            </a:extLst>
          </p:cNvPr>
          <p:cNvSpPr>
            <a:spLocks noGrp="1"/>
          </p:cNvSpPr>
          <p:nvPr>
            <p:ph type="title"/>
          </p:nvPr>
        </p:nvSpPr>
        <p:spPr/>
        <p:txBody>
          <a:bodyPr/>
          <a:lstStyle/>
          <a:p>
            <a:r>
              <a:rPr lang="en-US" dirty="0">
                <a:latin typeface="Arial Black" panose="020B0A04020102020204" pitchFamily="34" charset="0"/>
              </a:rPr>
              <a:t>2.DNA damage response (DDR)</a:t>
            </a:r>
          </a:p>
        </p:txBody>
      </p:sp>
      <p:sp>
        <p:nvSpPr>
          <p:cNvPr id="3" name="Content Placeholder 2">
            <a:extLst>
              <a:ext uri="{FF2B5EF4-FFF2-40B4-BE49-F238E27FC236}">
                <a16:creationId xmlns:a16="http://schemas.microsoft.com/office/drawing/2014/main" id="{68613594-CC19-4BC7-AF24-58ACC9366F69}"/>
              </a:ext>
            </a:extLst>
          </p:cNvPr>
          <p:cNvSpPr>
            <a:spLocks noGrp="1"/>
          </p:cNvSpPr>
          <p:nvPr>
            <p:ph idx="1"/>
          </p:nvPr>
        </p:nvSpPr>
        <p:spPr>
          <a:xfrm>
            <a:off x="838200" y="1825625"/>
            <a:ext cx="5801751" cy="4351338"/>
          </a:xfrm>
        </p:spPr>
        <p:txBody>
          <a:bodyPr/>
          <a:lstStyle/>
          <a:p>
            <a:pPr marL="0" indent="0">
              <a:buNone/>
            </a:pPr>
            <a:r>
              <a:rPr lang="en-US" dirty="0"/>
              <a:t>The senescence growth arrest is often triggered by a persistent DNA damage response (DDR) caused by either</a:t>
            </a:r>
          </a:p>
          <a:p>
            <a:endParaRPr lang="en-US" dirty="0"/>
          </a:p>
          <a:p>
            <a:r>
              <a:rPr lang="en-US" dirty="0"/>
              <a:t> </a:t>
            </a:r>
            <a:r>
              <a:rPr lang="en-US" dirty="0">
                <a:solidFill>
                  <a:schemeClr val="accent1"/>
                </a:solidFill>
              </a:rPr>
              <a:t>intrinsic</a:t>
            </a:r>
            <a:r>
              <a:rPr lang="en-US" dirty="0"/>
              <a:t> (oxidative damage, telomere attrition, hyperproliferation) </a:t>
            </a:r>
          </a:p>
          <a:p>
            <a:r>
              <a:rPr lang="en-US" dirty="0"/>
              <a:t>or </a:t>
            </a:r>
            <a:r>
              <a:rPr lang="en-US" dirty="0">
                <a:solidFill>
                  <a:schemeClr val="accent1"/>
                </a:solidFill>
              </a:rPr>
              <a:t>external insults (</a:t>
            </a:r>
            <a:r>
              <a:rPr lang="en-US" dirty="0"/>
              <a:t>ultraviolet, </a:t>
            </a:r>
            <a:r>
              <a:rPr lang="el-GR" dirty="0"/>
              <a:t>γ-</a:t>
            </a:r>
            <a:r>
              <a:rPr lang="en-US" dirty="0"/>
              <a:t>irradiation, chemotherapeutic drugs)</a:t>
            </a:r>
          </a:p>
        </p:txBody>
      </p:sp>
      <p:pic>
        <p:nvPicPr>
          <p:cNvPr id="4" name="Picture 3">
            <a:extLst>
              <a:ext uri="{FF2B5EF4-FFF2-40B4-BE49-F238E27FC236}">
                <a16:creationId xmlns:a16="http://schemas.microsoft.com/office/drawing/2014/main" id="{10B0147B-DC2E-4B2A-9320-ECCCBA7828B5}"/>
              </a:ext>
            </a:extLst>
          </p:cNvPr>
          <p:cNvPicPr>
            <a:picLocks noChangeAspect="1"/>
          </p:cNvPicPr>
          <p:nvPr/>
        </p:nvPicPr>
        <p:blipFill rotWithShape="1">
          <a:blip r:embed="rId2"/>
          <a:srcRect r="75416" b="52134"/>
          <a:stretch/>
        </p:blipFill>
        <p:spPr>
          <a:xfrm>
            <a:off x="9409893" y="1240728"/>
            <a:ext cx="2589850" cy="2760566"/>
          </a:xfrm>
          <a:prstGeom prst="rect">
            <a:avLst/>
          </a:prstGeom>
        </p:spPr>
      </p:pic>
      <p:pic>
        <p:nvPicPr>
          <p:cNvPr id="5" name="Picture 4">
            <a:extLst>
              <a:ext uri="{FF2B5EF4-FFF2-40B4-BE49-F238E27FC236}">
                <a16:creationId xmlns:a16="http://schemas.microsoft.com/office/drawing/2014/main" id="{46E4B432-7D40-4F61-AE3E-6945FDC8210D}"/>
              </a:ext>
            </a:extLst>
          </p:cNvPr>
          <p:cNvPicPr>
            <a:picLocks noChangeAspect="1"/>
          </p:cNvPicPr>
          <p:nvPr/>
        </p:nvPicPr>
        <p:blipFill rotWithShape="1">
          <a:blip r:embed="rId2"/>
          <a:srcRect l="75325" t="50000" r="91" b="12057"/>
          <a:stretch/>
        </p:blipFill>
        <p:spPr>
          <a:xfrm>
            <a:off x="9602150" y="3988690"/>
            <a:ext cx="2589850" cy="2188273"/>
          </a:xfrm>
          <a:prstGeom prst="rect">
            <a:avLst/>
          </a:prstGeom>
        </p:spPr>
      </p:pic>
      <p:pic>
        <p:nvPicPr>
          <p:cNvPr id="6" name="Picture 5">
            <a:extLst>
              <a:ext uri="{FF2B5EF4-FFF2-40B4-BE49-F238E27FC236}">
                <a16:creationId xmlns:a16="http://schemas.microsoft.com/office/drawing/2014/main" id="{41887E60-EC78-4AB4-8B3B-3C707B4E32DC}"/>
              </a:ext>
            </a:extLst>
          </p:cNvPr>
          <p:cNvPicPr>
            <a:picLocks noChangeAspect="1"/>
          </p:cNvPicPr>
          <p:nvPr/>
        </p:nvPicPr>
        <p:blipFill rotWithShape="1">
          <a:blip r:embed="rId2"/>
          <a:srcRect l="73458" t="9571" r="9049" b="57743"/>
          <a:stretch/>
        </p:blipFill>
        <p:spPr>
          <a:xfrm>
            <a:off x="7713452" y="1678475"/>
            <a:ext cx="1842868" cy="1885071"/>
          </a:xfrm>
          <a:prstGeom prst="rect">
            <a:avLst/>
          </a:prstGeom>
        </p:spPr>
      </p:pic>
      <p:pic>
        <p:nvPicPr>
          <p:cNvPr id="7" name="Picture 6">
            <a:extLst>
              <a:ext uri="{FF2B5EF4-FFF2-40B4-BE49-F238E27FC236}">
                <a16:creationId xmlns:a16="http://schemas.microsoft.com/office/drawing/2014/main" id="{BD6B5239-D0F9-4A61-8973-4382D36EBF88}"/>
              </a:ext>
            </a:extLst>
          </p:cNvPr>
          <p:cNvPicPr>
            <a:picLocks noChangeAspect="1"/>
          </p:cNvPicPr>
          <p:nvPr/>
        </p:nvPicPr>
        <p:blipFill rotWithShape="1">
          <a:blip r:embed="rId2"/>
          <a:srcRect l="52626" t="57" r="27343" b="72136"/>
          <a:stretch/>
        </p:blipFill>
        <p:spPr>
          <a:xfrm>
            <a:off x="7395868" y="4075035"/>
            <a:ext cx="2110153" cy="1603717"/>
          </a:xfrm>
          <a:prstGeom prst="rect">
            <a:avLst/>
          </a:prstGeom>
        </p:spPr>
      </p:pic>
    </p:spTree>
    <p:extLst>
      <p:ext uri="{BB962C8B-B14F-4D97-AF65-F5344CB8AC3E}">
        <p14:creationId xmlns:p14="http://schemas.microsoft.com/office/powerpoint/2010/main" val="2634609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C1763-5F9D-4210-8A72-23DA99501391}"/>
              </a:ext>
            </a:extLst>
          </p:cNvPr>
          <p:cNvSpPr>
            <a:spLocks noGrp="1"/>
          </p:cNvSpPr>
          <p:nvPr>
            <p:ph type="title"/>
          </p:nvPr>
        </p:nvSpPr>
        <p:spPr>
          <a:xfrm>
            <a:off x="365759" y="379195"/>
            <a:ext cx="11549576" cy="1325563"/>
          </a:xfrm>
        </p:spPr>
        <p:txBody>
          <a:bodyPr/>
          <a:lstStyle/>
          <a:p>
            <a:r>
              <a:rPr lang="en-US" dirty="0">
                <a:latin typeface="Arial Black" panose="020B0A04020102020204" pitchFamily="34" charset="0"/>
              </a:rPr>
              <a:t>3. Morphological changes in senescent cells</a:t>
            </a:r>
          </a:p>
        </p:txBody>
      </p:sp>
      <p:sp>
        <p:nvSpPr>
          <p:cNvPr id="3" name="Content Placeholder 2">
            <a:extLst>
              <a:ext uri="{FF2B5EF4-FFF2-40B4-BE49-F238E27FC236}">
                <a16:creationId xmlns:a16="http://schemas.microsoft.com/office/drawing/2014/main" id="{2EF31EFC-4699-4E48-80A4-75C409BF0A0F}"/>
              </a:ext>
            </a:extLst>
          </p:cNvPr>
          <p:cNvSpPr>
            <a:spLocks noGrp="1"/>
          </p:cNvSpPr>
          <p:nvPr>
            <p:ph idx="1"/>
          </p:nvPr>
        </p:nvSpPr>
        <p:spPr/>
        <p:txBody>
          <a:bodyPr>
            <a:normAutofit lnSpcReduction="10000"/>
          </a:bodyPr>
          <a:lstStyle/>
          <a:p>
            <a:r>
              <a:rPr lang="en-US" dirty="0"/>
              <a:t>senescence is normally accompanied by significant morphological changes. </a:t>
            </a:r>
          </a:p>
          <a:p>
            <a:endParaRPr lang="en-US" dirty="0"/>
          </a:p>
          <a:p>
            <a:r>
              <a:rPr lang="en-US" dirty="0"/>
              <a:t>Senescent cells become </a:t>
            </a:r>
          </a:p>
          <a:p>
            <a:endParaRPr lang="en-US" dirty="0"/>
          </a:p>
          <a:p>
            <a:pPr>
              <a:buFont typeface="Wingdings" panose="05000000000000000000" pitchFamily="2" charset="2"/>
              <a:buChar char="ü"/>
            </a:pPr>
            <a:r>
              <a:rPr lang="en-US" dirty="0">
                <a:solidFill>
                  <a:schemeClr val="accent1"/>
                </a:solidFill>
              </a:rPr>
              <a:t>flat, </a:t>
            </a:r>
          </a:p>
          <a:p>
            <a:pPr>
              <a:buFont typeface="Wingdings" panose="05000000000000000000" pitchFamily="2" charset="2"/>
              <a:buChar char="ü"/>
            </a:pPr>
            <a:r>
              <a:rPr lang="en-US" dirty="0">
                <a:solidFill>
                  <a:schemeClr val="accent1"/>
                </a:solidFill>
              </a:rPr>
              <a:t>Enlarged</a:t>
            </a:r>
          </a:p>
          <a:p>
            <a:pPr>
              <a:buFont typeface="Wingdings" panose="05000000000000000000" pitchFamily="2" charset="2"/>
              <a:buChar char="ü"/>
            </a:pPr>
            <a:r>
              <a:rPr lang="en-US" dirty="0">
                <a:solidFill>
                  <a:schemeClr val="accent1"/>
                </a:solidFill>
              </a:rPr>
              <a:t>and vacuolized, </a:t>
            </a:r>
          </a:p>
          <a:p>
            <a:pPr>
              <a:buFont typeface="Wingdings" panose="05000000000000000000" pitchFamily="2" charset="2"/>
              <a:buChar char="ü"/>
            </a:pPr>
            <a:r>
              <a:rPr lang="en-US" dirty="0">
                <a:solidFill>
                  <a:schemeClr val="accent1"/>
                </a:solidFill>
              </a:rPr>
              <a:t> sometimes appear with multiple or enlarged nuclei.</a:t>
            </a:r>
          </a:p>
        </p:txBody>
      </p:sp>
    </p:spTree>
    <p:extLst>
      <p:ext uri="{BB962C8B-B14F-4D97-AF65-F5344CB8AC3E}">
        <p14:creationId xmlns:p14="http://schemas.microsoft.com/office/powerpoint/2010/main" val="3505481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A92B8-686B-41BF-A5DD-07BEBE5C4D2C}"/>
              </a:ext>
            </a:extLst>
          </p:cNvPr>
          <p:cNvSpPr>
            <a:spLocks noGrp="1"/>
          </p:cNvSpPr>
          <p:nvPr>
            <p:ph type="title"/>
          </p:nvPr>
        </p:nvSpPr>
        <p:spPr>
          <a:xfrm>
            <a:off x="239151" y="464234"/>
            <a:ext cx="11114649" cy="1226456"/>
          </a:xfrm>
        </p:spPr>
        <p:txBody>
          <a:bodyPr>
            <a:normAutofit fontScale="90000"/>
          </a:bodyPr>
          <a:lstStyle/>
          <a:p>
            <a:r>
              <a:rPr lang="en-US" dirty="0">
                <a:latin typeface="Arial Black" panose="020B0A04020102020204" pitchFamily="34" charset="0"/>
              </a:rPr>
              <a:t>4. Metabolic changes In senescent cells </a:t>
            </a:r>
          </a:p>
        </p:txBody>
      </p:sp>
      <p:sp>
        <p:nvSpPr>
          <p:cNvPr id="3" name="Content Placeholder 2">
            <a:extLst>
              <a:ext uri="{FF2B5EF4-FFF2-40B4-BE49-F238E27FC236}">
                <a16:creationId xmlns:a16="http://schemas.microsoft.com/office/drawing/2014/main" id="{E8041DE8-263C-4CD5-A6EC-C1396AC1D2A9}"/>
              </a:ext>
            </a:extLst>
          </p:cNvPr>
          <p:cNvSpPr>
            <a:spLocks noGrp="1"/>
          </p:cNvSpPr>
          <p:nvPr>
            <p:ph idx="1"/>
          </p:nvPr>
        </p:nvSpPr>
        <p:spPr/>
        <p:txBody>
          <a:bodyPr/>
          <a:lstStyle/>
          <a:p>
            <a:r>
              <a:rPr lang="en-US" dirty="0"/>
              <a:t>Senescent cells display metabolic changes such as </a:t>
            </a:r>
            <a:r>
              <a:rPr lang="en-US" i="1" dirty="0">
                <a:solidFill>
                  <a:schemeClr val="accent1"/>
                </a:solidFill>
              </a:rPr>
              <a:t>increases in glycolysis, mitochondrial metabolism, and autophagy</a:t>
            </a:r>
            <a:r>
              <a:rPr lang="en-US" dirty="0"/>
              <a:t>.</a:t>
            </a:r>
          </a:p>
          <a:p>
            <a:endParaRPr lang="en-US" dirty="0"/>
          </a:p>
          <a:p>
            <a:r>
              <a:rPr lang="en-US" dirty="0"/>
              <a:t>senescent cells display decreased levels of mitophagy (mitochondrial autophagy), which results in a defective mitochondrial network that may contribute to metabolic dysfunction in aging.</a:t>
            </a:r>
          </a:p>
        </p:txBody>
      </p:sp>
    </p:spTree>
    <p:extLst>
      <p:ext uri="{BB962C8B-B14F-4D97-AF65-F5344CB8AC3E}">
        <p14:creationId xmlns:p14="http://schemas.microsoft.com/office/powerpoint/2010/main" val="3518689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58C4A-E432-4338-94A2-BAE495C8B85E}"/>
              </a:ext>
            </a:extLst>
          </p:cNvPr>
          <p:cNvSpPr>
            <a:spLocks noGrp="1"/>
          </p:cNvSpPr>
          <p:nvPr>
            <p:ph type="title"/>
          </p:nvPr>
        </p:nvSpPr>
        <p:spPr/>
        <p:txBody>
          <a:bodyPr/>
          <a:lstStyle/>
          <a:p>
            <a:r>
              <a:rPr lang="en-US" dirty="0">
                <a:latin typeface="Arial Black" panose="020B0A04020102020204" pitchFamily="34" charset="0"/>
              </a:rPr>
              <a:t>5. RESISTANCE TO APOPTOSIS</a:t>
            </a:r>
          </a:p>
        </p:txBody>
      </p:sp>
      <p:sp>
        <p:nvSpPr>
          <p:cNvPr id="3" name="Content Placeholder 2">
            <a:extLst>
              <a:ext uri="{FF2B5EF4-FFF2-40B4-BE49-F238E27FC236}">
                <a16:creationId xmlns:a16="http://schemas.microsoft.com/office/drawing/2014/main" id="{FFB936C1-86C5-4D4A-9900-47EE2A092956}"/>
              </a:ext>
            </a:extLst>
          </p:cNvPr>
          <p:cNvSpPr>
            <a:spLocks noGrp="1"/>
          </p:cNvSpPr>
          <p:nvPr>
            <p:ph idx="1"/>
          </p:nvPr>
        </p:nvSpPr>
        <p:spPr/>
        <p:txBody>
          <a:bodyPr/>
          <a:lstStyle/>
          <a:p>
            <a:r>
              <a:rPr lang="en-US" dirty="0">
                <a:solidFill>
                  <a:srgbClr val="000000"/>
                </a:solidFill>
                <a:latin typeface="Helvetica Neue"/>
              </a:rPr>
              <a:t>senescent cells are </a:t>
            </a:r>
            <a:r>
              <a:rPr lang="en-US" b="1" dirty="0">
                <a:solidFill>
                  <a:schemeClr val="accent1"/>
                </a:solidFill>
                <a:latin typeface="Helvetica Neue"/>
              </a:rPr>
              <a:t>resistant to extrinsic and intrinsic apoptosis </a:t>
            </a:r>
          </a:p>
          <a:p>
            <a:endParaRPr lang="en-US" dirty="0">
              <a:solidFill>
                <a:srgbClr val="000000"/>
              </a:solidFill>
              <a:latin typeface="Helvetica Neue"/>
            </a:endParaRPr>
          </a:p>
          <a:p>
            <a:r>
              <a:rPr lang="en-US" dirty="0">
                <a:solidFill>
                  <a:srgbClr val="000000"/>
                </a:solidFill>
                <a:latin typeface="Helvetica Neue"/>
              </a:rPr>
              <a:t> Recent studies have suggested that this is a result of the upregulation of BCL-2 family proteins such as BCL-W and BCL-XL . </a:t>
            </a:r>
          </a:p>
          <a:p>
            <a:endParaRPr lang="en-US" dirty="0">
              <a:solidFill>
                <a:srgbClr val="000000"/>
              </a:solidFill>
              <a:latin typeface="Helvetica Neue"/>
            </a:endParaRPr>
          </a:p>
          <a:p>
            <a:r>
              <a:rPr lang="en-US" dirty="0">
                <a:solidFill>
                  <a:srgbClr val="000000"/>
                </a:solidFill>
                <a:latin typeface="Helvetica Neue"/>
              </a:rPr>
              <a:t>inhibiting BCL-2 family proteins induces apoptosis on senescent cells </a:t>
            </a:r>
            <a:endParaRPr lang="en-US" dirty="0"/>
          </a:p>
        </p:txBody>
      </p:sp>
    </p:spTree>
    <p:extLst>
      <p:ext uri="{BB962C8B-B14F-4D97-AF65-F5344CB8AC3E}">
        <p14:creationId xmlns:p14="http://schemas.microsoft.com/office/powerpoint/2010/main" val="2060268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0EAB5-0E9A-49B8-8652-7E35E363A7F1}"/>
              </a:ext>
            </a:extLst>
          </p:cNvPr>
          <p:cNvSpPr>
            <a:spLocks noGrp="1"/>
          </p:cNvSpPr>
          <p:nvPr>
            <p:ph type="title"/>
          </p:nvPr>
        </p:nvSpPr>
        <p:spPr>
          <a:xfrm>
            <a:off x="337625" y="365127"/>
            <a:ext cx="11854375" cy="1325563"/>
          </a:xfrm>
        </p:spPr>
        <p:txBody>
          <a:bodyPr/>
          <a:lstStyle/>
          <a:p>
            <a:r>
              <a:rPr lang="en-US" dirty="0">
                <a:latin typeface="Arial Black" panose="020B0A04020102020204" pitchFamily="34" charset="0"/>
              </a:rPr>
              <a:t>6. senescence-associated β-galactosidase (SA β-gal) activity</a:t>
            </a:r>
          </a:p>
        </p:txBody>
      </p:sp>
      <p:sp>
        <p:nvSpPr>
          <p:cNvPr id="3" name="Content Placeholder 2">
            <a:extLst>
              <a:ext uri="{FF2B5EF4-FFF2-40B4-BE49-F238E27FC236}">
                <a16:creationId xmlns:a16="http://schemas.microsoft.com/office/drawing/2014/main" id="{C92D781A-37FB-4386-B6DB-DB95C26F44F8}"/>
              </a:ext>
            </a:extLst>
          </p:cNvPr>
          <p:cNvSpPr>
            <a:spLocks noGrp="1"/>
          </p:cNvSpPr>
          <p:nvPr>
            <p:ph idx="1"/>
          </p:nvPr>
        </p:nvSpPr>
        <p:spPr/>
        <p:txBody>
          <a:bodyPr/>
          <a:lstStyle/>
          <a:p>
            <a:r>
              <a:rPr lang="en-US" dirty="0"/>
              <a:t>The most widely used senescence marker is senescence-associated β-galactosidase (SA β-gal) activity. </a:t>
            </a:r>
          </a:p>
          <a:p>
            <a:r>
              <a:rPr lang="en-US" dirty="0"/>
              <a:t>This enzymatic activity, which is found in many normal cells under physiological conditions (pH 4.0–4.5), is significantly </a:t>
            </a:r>
            <a:r>
              <a:rPr lang="en-US" b="1" dirty="0">
                <a:solidFill>
                  <a:schemeClr val="accent1"/>
                </a:solidFill>
              </a:rPr>
              <a:t>amplified in senescent cells</a:t>
            </a:r>
            <a:r>
              <a:rPr lang="en-US" dirty="0"/>
              <a:t> as a result of increased lysosomal content</a:t>
            </a:r>
          </a:p>
          <a:p>
            <a:r>
              <a:rPr lang="en-US" dirty="0"/>
              <a:t>The increased lysosomal content of senescent cells reflect increased autophagy.</a:t>
            </a:r>
          </a:p>
        </p:txBody>
      </p:sp>
    </p:spTree>
    <p:extLst>
      <p:ext uri="{BB962C8B-B14F-4D97-AF65-F5344CB8AC3E}">
        <p14:creationId xmlns:p14="http://schemas.microsoft.com/office/powerpoint/2010/main" val="881120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6FA82-3E28-4875-BF74-CBDAF23481CA}"/>
              </a:ext>
            </a:extLst>
          </p:cNvPr>
          <p:cNvSpPr>
            <a:spLocks noGrp="1"/>
          </p:cNvSpPr>
          <p:nvPr>
            <p:ph type="title"/>
          </p:nvPr>
        </p:nvSpPr>
        <p:spPr/>
        <p:txBody>
          <a:bodyPr/>
          <a:lstStyle/>
          <a:p>
            <a:r>
              <a:rPr lang="en-US" dirty="0">
                <a:latin typeface="Arial Black" panose="020B0A04020102020204" pitchFamily="34" charset="0"/>
              </a:rPr>
              <a:t>Senescence; introduction </a:t>
            </a:r>
          </a:p>
        </p:txBody>
      </p:sp>
      <p:sp>
        <p:nvSpPr>
          <p:cNvPr id="3" name="Content Placeholder 2">
            <a:extLst>
              <a:ext uri="{FF2B5EF4-FFF2-40B4-BE49-F238E27FC236}">
                <a16:creationId xmlns:a16="http://schemas.microsoft.com/office/drawing/2014/main" id="{F6443964-EC8E-4F2D-AB8E-E6DF24ACD8AE}"/>
              </a:ext>
            </a:extLst>
          </p:cNvPr>
          <p:cNvSpPr>
            <a:spLocks noGrp="1"/>
          </p:cNvSpPr>
          <p:nvPr>
            <p:ph idx="1"/>
          </p:nvPr>
        </p:nvSpPr>
        <p:spPr/>
        <p:txBody>
          <a:bodyPr/>
          <a:lstStyle/>
          <a:p>
            <a:r>
              <a:rPr lang="en-US" dirty="0"/>
              <a:t>The word </a:t>
            </a:r>
            <a:r>
              <a:rPr lang="en-US" i="1" dirty="0"/>
              <a:t>senescence</a:t>
            </a:r>
            <a:r>
              <a:rPr lang="en-US" dirty="0"/>
              <a:t> can refer either to cellular senescence or to senescence of the whole organism. </a:t>
            </a:r>
          </a:p>
          <a:p>
            <a:endParaRPr lang="en-US" i="1" dirty="0"/>
          </a:p>
          <a:p>
            <a:r>
              <a:rPr lang="en-US" i="1" dirty="0"/>
              <a:t>Organismal senescence</a:t>
            </a:r>
            <a:r>
              <a:rPr lang="en-US" dirty="0"/>
              <a:t> is the aging of whole organisms.</a:t>
            </a:r>
          </a:p>
        </p:txBody>
      </p:sp>
    </p:spTree>
    <p:extLst>
      <p:ext uri="{BB962C8B-B14F-4D97-AF65-F5344CB8AC3E}">
        <p14:creationId xmlns:p14="http://schemas.microsoft.com/office/powerpoint/2010/main" val="2419311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F34E2-CD14-4FD5-8547-9A54DCFDE936}"/>
              </a:ext>
            </a:extLst>
          </p:cNvPr>
          <p:cNvSpPr>
            <a:spLocks noGrp="1"/>
          </p:cNvSpPr>
          <p:nvPr>
            <p:ph type="title"/>
          </p:nvPr>
        </p:nvSpPr>
        <p:spPr/>
        <p:txBody>
          <a:bodyPr/>
          <a:lstStyle/>
          <a:p>
            <a:r>
              <a:rPr lang="en-US" dirty="0">
                <a:latin typeface="Arial Black" panose="020B0A04020102020204" pitchFamily="34" charset="0"/>
              </a:rPr>
              <a:t>7. Senescence-associated secretory phenotype (SASP)</a:t>
            </a:r>
          </a:p>
        </p:txBody>
      </p:sp>
      <p:sp>
        <p:nvSpPr>
          <p:cNvPr id="3" name="Content Placeholder 2">
            <a:extLst>
              <a:ext uri="{FF2B5EF4-FFF2-40B4-BE49-F238E27FC236}">
                <a16:creationId xmlns:a16="http://schemas.microsoft.com/office/drawing/2014/main" id="{7C07D208-C5A5-4FD8-BD21-184BF474CC6B}"/>
              </a:ext>
            </a:extLst>
          </p:cNvPr>
          <p:cNvSpPr>
            <a:spLocks noGrp="1"/>
          </p:cNvSpPr>
          <p:nvPr>
            <p:ph idx="1"/>
          </p:nvPr>
        </p:nvSpPr>
        <p:spPr/>
        <p:txBody>
          <a:bodyPr>
            <a:normAutofit lnSpcReduction="10000"/>
          </a:bodyPr>
          <a:lstStyle/>
          <a:p>
            <a:r>
              <a:rPr lang="en-US" dirty="0"/>
              <a:t>senescent cells have the ability to signal and influence their surrounding environment.</a:t>
            </a:r>
          </a:p>
          <a:p>
            <a:r>
              <a:rPr lang="en-US" dirty="0"/>
              <a:t>Senescent cells produce a </a:t>
            </a:r>
            <a:r>
              <a:rPr lang="en-US" b="1" dirty="0">
                <a:solidFill>
                  <a:schemeClr val="accent1"/>
                </a:solidFill>
              </a:rPr>
              <a:t>complex mixture of soluble and insoluble factors</a:t>
            </a:r>
            <a:r>
              <a:rPr lang="en-US" dirty="0"/>
              <a:t> that are collectively termed senescence-associated secretory phenotype (SASP) or senescence-messaging </a:t>
            </a:r>
            <a:r>
              <a:rPr lang="en-US" dirty="0" err="1"/>
              <a:t>secretome</a:t>
            </a:r>
            <a:endParaRPr lang="en-US" dirty="0"/>
          </a:p>
          <a:p>
            <a:r>
              <a:rPr lang="en-US" dirty="0"/>
              <a:t>SASP components include a large number of </a:t>
            </a:r>
            <a:r>
              <a:rPr lang="en-US" i="1" dirty="0"/>
              <a:t>cytokines, chemokines, growth factors, and proteases</a:t>
            </a:r>
          </a:p>
          <a:p>
            <a:r>
              <a:rPr lang="en-US" dirty="0"/>
              <a:t> the functions attributed to the SASP are very diverse and depend not only on the nature of the SASP, but on the surrounding environment and the genetic context of the cells being exposed to the senescent </a:t>
            </a:r>
            <a:r>
              <a:rPr lang="en-US" dirty="0" err="1"/>
              <a:t>secretome</a:t>
            </a:r>
            <a:r>
              <a:rPr lang="en-US" dirty="0"/>
              <a:t>.</a:t>
            </a:r>
          </a:p>
        </p:txBody>
      </p:sp>
    </p:spTree>
    <p:extLst>
      <p:ext uri="{BB962C8B-B14F-4D97-AF65-F5344CB8AC3E}">
        <p14:creationId xmlns:p14="http://schemas.microsoft.com/office/powerpoint/2010/main" val="2173545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06A9BA-5F9D-45BD-990B-6F57CE93A76C}"/>
              </a:ext>
            </a:extLst>
          </p:cNvPr>
          <p:cNvSpPr>
            <a:spLocks noGrp="1"/>
          </p:cNvSpPr>
          <p:nvPr>
            <p:ph idx="1"/>
          </p:nvPr>
        </p:nvSpPr>
        <p:spPr>
          <a:xfrm>
            <a:off x="450166" y="436098"/>
            <a:ext cx="10903634" cy="5740865"/>
          </a:xfrm>
        </p:spPr>
        <p:txBody>
          <a:bodyPr>
            <a:normAutofit/>
          </a:bodyPr>
          <a:lstStyle/>
          <a:p>
            <a:r>
              <a:rPr lang="en-US" dirty="0"/>
              <a:t>The SASP can stimulate </a:t>
            </a:r>
            <a:r>
              <a:rPr lang="en-US" i="1" u="sng" dirty="0"/>
              <a:t>cell proliferation</a:t>
            </a:r>
            <a:r>
              <a:rPr lang="en-US" dirty="0"/>
              <a:t>, owing to proteins GROs (growth-regulated oncogenes) and amphiregulin,</a:t>
            </a:r>
          </a:p>
          <a:p>
            <a:endParaRPr lang="en-US" dirty="0"/>
          </a:p>
          <a:p>
            <a:r>
              <a:rPr lang="en-US" dirty="0"/>
              <a:t> stimulate </a:t>
            </a:r>
            <a:r>
              <a:rPr lang="en-US" i="1" u="sng" dirty="0"/>
              <a:t>new blood vessel formation</a:t>
            </a:r>
            <a:r>
              <a:rPr lang="en-US" dirty="0"/>
              <a:t>, owing to proteins such as VEGF </a:t>
            </a:r>
          </a:p>
          <a:p>
            <a:endParaRPr lang="en-US" dirty="0"/>
          </a:p>
          <a:p>
            <a:r>
              <a:rPr lang="en-US" dirty="0"/>
              <a:t>some SASP factors induce an epithelial-to-mesenchymal transition in susceptible cells ; others (for example, SFRP1, GROα, and IL-6) can </a:t>
            </a:r>
            <a:r>
              <a:rPr lang="en-US" i="1" u="sng" dirty="0"/>
              <a:t>alter stem cell proliferation or differentiation </a:t>
            </a:r>
            <a:r>
              <a:rPr lang="en-US" dirty="0"/>
              <a:t>or modify stem cell niches</a:t>
            </a:r>
          </a:p>
        </p:txBody>
      </p:sp>
    </p:spTree>
    <p:extLst>
      <p:ext uri="{BB962C8B-B14F-4D97-AF65-F5344CB8AC3E}">
        <p14:creationId xmlns:p14="http://schemas.microsoft.com/office/powerpoint/2010/main" val="17476664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0B41141-1C18-4C1A-BBEB-8A7E24EFCC03}"/>
              </a:ext>
            </a:extLst>
          </p:cNvPr>
          <p:cNvPicPr>
            <a:picLocks noChangeAspect="1"/>
          </p:cNvPicPr>
          <p:nvPr/>
        </p:nvPicPr>
        <p:blipFill rotWithShape="1">
          <a:blip r:embed="rId2"/>
          <a:srcRect l="47162" t="-3409" b="-1"/>
          <a:stretch/>
        </p:blipFill>
        <p:spPr>
          <a:xfrm>
            <a:off x="1209820" y="154745"/>
            <a:ext cx="7399607" cy="6454124"/>
          </a:xfrm>
          <a:prstGeom prst="rect">
            <a:avLst/>
          </a:prstGeom>
        </p:spPr>
      </p:pic>
    </p:spTree>
    <p:extLst>
      <p:ext uri="{BB962C8B-B14F-4D97-AF65-F5344CB8AC3E}">
        <p14:creationId xmlns:p14="http://schemas.microsoft.com/office/powerpoint/2010/main" val="2440438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D8B1E-8A07-4FBA-9844-977BCC807398}"/>
              </a:ext>
            </a:extLst>
          </p:cNvPr>
          <p:cNvSpPr>
            <a:spLocks noGrp="1"/>
          </p:cNvSpPr>
          <p:nvPr>
            <p:ph type="title"/>
          </p:nvPr>
        </p:nvSpPr>
        <p:spPr/>
        <p:txBody>
          <a:bodyPr/>
          <a:lstStyle/>
          <a:p>
            <a:r>
              <a:rPr lang="en-US" dirty="0">
                <a:latin typeface="Arial Black" panose="020B0A04020102020204" pitchFamily="34" charset="0"/>
              </a:rPr>
              <a:t>Physiological importance for cell senescence</a:t>
            </a:r>
          </a:p>
        </p:txBody>
      </p:sp>
      <p:sp>
        <p:nvSpPr>
          <p:cNvPr id="3" name="Content Placeholder 2">
            <a:extLst>
              <a:ext uri="{FF2B5EF4-FFF2-40B4-BE49-F238E27FC236}">
                <a16:creationId xmlns:a16="http://schemas.microsoft.com/office/drawing/2014/main" id="{0E74ABC3-BA1B-49BC-B013-0F1F55255844}"/>
              </a:ext>
            </a:extLst>
          </p:cNvPr>
          <p:cNvSpPr>
            <a:spLocks noGrp="1"/>
          </p:cNvSpPr>
          <p:nvPr>
            <p:ph idx="1"/>
          </p:nvPr>
        </p:nvSpPr>
        <p:spPr/>
        <p:txBody>
          <a:bodyPr>
            <a:normAutofit lnSpcReduction="10000"/>
          </a:bodyPr>
          <a:lstStyle/>
          <a:p>
            <a:r>
              <a:rPr lang="en-US" dirty="0"/>
              <a:t>Senescence can be engaged during development and is also necessary for </a:t>
            </a:r>
            <a:r>
              <a:rPr lang="en-US" b="1" dirty="0">
                <a:solidFill>
                  <a:schemeClr val="accent1"/>
                </a:solidFill>
              </a:rPr>
              <a:t>tissue remodeling</a:t>
            </a:r>
            <a:r>
              <a:rPr lang="en-US" dirty="0"/>
              <a:t>. </a:t>
            </a:r>
          </a:p>
          <a:p>
            <a:r>
              <a:rPr lang="en-US" dirty="0"/>
              <a:t>transient induction of senescent cells is observed during </a:t>
            </a:r>
            <a:r>
              <a:rPr lang="en-US" b="1" dirty="0">
                <a:solidFill>
                  <a:schemeClr val="accent1"/>
                </a:solidFill>
              </a:rPr>
              <a:t>wound healing</a:t>
            </a:r>
            <a:r>
              <a:rPr lang="en-US" dirty="0"/>
              <a:t> and contributes to wound resolution. </a:t>
            </a:r>
          </a:p>
          <a:p>
            <a:r>
              <a:rPr lang="en-US" dirty="0"/>
              <a:t>Senescence can also be a </a:t>
            </a:r>
            <a:r>
              <a:rPr lang="en-US" b="1" dirty="0">
                <a:solidFill>
                  <a:schemeClr val="accent1"/>
                </a:solidFill>
              </a:rPr>
              <a:t>protective stress response</a:t>
            </a:r>
            <a:r>
              <a:rPr lang="en-US" dirty="0"/>
              <a:t>. </a:t>
            </a:r>
          </a:p>
          <a:p>
            <a:r>
              <a:rPr lang="en-US" dirty="0"/>
              <a:t> a potent </a:t>
            </a:r>
            <a:r>
              <a:rPr lang="en-US" b="1" dirty="0">
                <a:solidFill>
                  <a:schemeClr val="accent1"/>
                </a:solidFill>
              </a:rPr>
              <a:t>anticancer mechanism </a:t>
            </a:r>
            <a:r>
              <a:rPr lang="en-US" dirty="0"/>
              <a:t>that prevents malignancies by limiting the replication of preneoplastic cells  </a:t>
            </a:r>
          </a:p>
          <a:p>
            <a:r>
              <a:rPr lang="en-US" dirty="0"/>
              <a:t>The physiological importance for cell senescence has been attributed to prevention of carcinogenesis, and more recently, aging, development, and tissue repair.</a:t>
            </a:r>
          </a:p>
          <a:p>
            <a:endParaRPr lang="en-US" dirty="0"/>
          </a:p>
        </p:txBody>
      </p:sp>
    </p:spTree>
    <p:extLst>
      <p:ext uri="{BB962C8B-B14F-4D97-AF65-F5344CB8AC3E}">
        <p14:creationId xmlns:p14="http://schemas.microsoft.com/office/powerpoint/2010/main" val="3988596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CE5BE9-3AFB-49BE-B4EA-B3551EF97530}"/>
              </a:ext>
            </a:extLst>
          </p:cNvPr>
          <p:cNvPicPr>
            <a:picLocks noChangeAspect="1"/>
          </p:cNvPicPr>
          <p:nvPr/>
        </p:nvPicPr>
        <p:blipFill>
          <a:blip r:embed="rId2"/>
          <a:stretch>
            <a:fillRect/>
          </a:stretch>
        </p:blipFill>
        <p:spPr>
          <a:xfrm>
            <a:off x="1510225" y="0"/>
            <a:ext cx="7755411" cy="6857999"/>
          </a:xfrm>
          <a:prstGeom prst="rect">
            <a:avLst/>
          </a:prstGeom>
        </p:spPr>
      </p:pic>
    </p:spTree>
    <p:extLst>
      <p:ext uri="{BB962C8B-B14F-4D97-AF65-F5344CB8AC3E}">
        <p14:creationId xmlns:p14="http://schemas.microsoft.com/office/powerpoint/2010/main" val="950453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C6EBAA-CF7E-4966-A67F-F0F5BF085C4E}"/>
              </a:ext>
            </a:extLst>
          </p:cNvPr>
          <p:cNvPicPr>
            <a:picLocks noChangeAspect="1"/>
          </p:cNvPicPr>
          <p:nvPr/>
        </p:nvPicPr>
        <p:blipFill>
          <a:blip r:embed="rId2"/>
          <a:stretch>
            <a:fillRect/>
          </a:stretch>
        </p:blipFill>
        <p:spPr>
          <a:xfrm>
            <a:off x="1792312" y="531421"/>
            <a:ext cx="8364562" cy="5919331"/>
          </a:xfrm>
          <a:prstGeom prst="rect">
            <a:avLst/>
          </a:prstGeom>
        </p:spPr>
      </p:pic>
    </p:spTree>
    <p:extLst>
      <p:ext uri="{BB962C8B-B14F-4D97-AF65-F5344CB8AC3E}">
        <p14:creationId xmlns:p14="http://schemas.microsoft.com/office/powerpoint/2010/main" val="2124904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E3FB9-3A24-491C-8D94-E717A68FC71E}"/>
              </a:ext>
            </a:extLst>
          </p:cNvPr>
          <p:cNvSpPr>
            <a:spLocks noGrp="1"/>
          </p:cNvSpPr>
          <p:nvPr>
            <p:ph type="title"/>
          </p:nvPr>
        </p:nvSpPr>
        <p:spPr/>
        <p:txBody>
          <a:bodyPr/>
          <a:lstStyle/>
          <a:p>
            <a:r>
              <a:rPr lang="en-US" dirty="0">
                <a:latin typeface="Arial Black" panose="020B0A04020102020204" pitchFamily="34" charset="0"/>
              </a:rPr>
              <a:t>Cellular senescence </a:t>
            </a:r>
          </a:p>
        </p:txBody>
      </p:sp>
      <p:sp>
        <p:nvSpPr>
          <p:cNvPr id="3" name="Content Placeholder 2">
            <a:extLst>
              <a:ext uri="{FF2B5EF4-FFF2-40B4-BE49-F238E27FC236}">
                <a16:creationId xmlns:a16="http://schemas.microsoft.com/office/drawing/2014/main" id="{A79667B4-9D79-4B36-A433-560E0E239D31}"/>
              </a:ext>
            </a:extLst>
          </p:cNvPr>
          <p:cNvSpPr>
            <a:spLocks noGrp="1"/>
          </p:cNvSpPr>
          <p:nvPr>
            <p:ph idx="1"/>
          </p:nvPr>
        </p:nvSpPr>
        <p:spPr/>
        <p:txBody>
          <a:bodyPr/>
          <a:lstStyle/>
          <a:p>
            <a:r>
              <a:rPr lang="en-US" dirty="0"/>
              <a:t>Cellular senescence was first formally described approximately five decades ago when Hayflick and colleague showed that </a:t>
            </a:r>
            <a:r>
              <a:rPr lang="en-US" i="1" dirty="0"/>
              <a:t>normal human cells (in this case fibroblasts) did not proliferate indefinitely in culture</a:t>
            </a:r>
            <a:r>
              <a:rPr lang="en-US" dirty="0"/>
              <a:t>. </a:t>
            </a:r>
          </a:p>
          <a:p>
            <a:endParaRPr lang="en-US" dirty="0"/>
          </a:p>
          <a:p>
            <a:r>
              <a:rPr lang="en-US" dirty="0"/>
              <a:t>These cells were said to have a finite replicative life span, and, later, to undergo replicative or cellular senescence (sometimes termed replicative or cellular aging).</a:t>
            </a:r>
          </a:p>
        </p:txBody>
      </p:sp>
    </p:spTree>
    <p:extLst>
      <p:ext uri="{BB962C8B-B14F-4D97-AF65-F5344CB8AC3E}">
        <p14:creationId xmlns:p14="http://schemas.microsoft.com/office/powerpoint/2010/main" val="348676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3A40B-4E15-494D-9BC9-4D8F3029077F}"/>
              </a:ext>
            </a:extLst>
          </p:cNvPr>
          <p:cNvSpPr>
            <a:spLocks noGrp="1"/>
          </p:cNvSpPr>
          <p:nvPr>
            <p:ph type="title"/>
          </p:nvPr>
        </p:nvSpPr>
        <p:spPr>
          <a:xfrm>
            <a:off x="1758463" y="393262"/>
            <a:ext cx="8145192" cy="1325563"/>
          </a:xfrm>
        </p:spPr>
        <p:txBody>
          <a:bodyPr/>
          <a:lstStyle/>
          <a:p>
            <a:r>
              <a:rPr lang="en-US" b="1" dirty="0">
                <a:latin typeface="Arial Black" panose="020B0A04020102020204" pitchFamily="34" charset="0"/>
              </a:rPr>
              <a:t>Cellular senescence </a:t>
            </a:r>
          </a:p>
        </p:txBody>
      </p:sp>
      <p:sp>
        <p:nvSpPr>
          <p:cNvPr id="3" name="Content Placeholder 2">
            <a:extLst>
              <a:ext uri="{FF2B5EF4-FFF2-40B4-BE49-F238E27FC236}">
                <a16:creationId xmlns:a16="http://schemas.microsoft.com/office/drawing/2014/main" id="{23AFDBA1-E858-4BF5-94CB-399AAFD09CAC}"/>
              </a:ext>
            </a:extLst>
          </p:cNvPr>
          <p:cNvSpPr>
            <a:spLocks noGrp="1"/>
          </p:cNvSpPr>
          <p:nvPr>
            <p:ph idx="1"/>
          </p:nvPr>
        </p:nvSpPr>
        <p:spPr/>
        <p:txBody>
          <a:bodyPr>
            <a:normAutofit lnSpcReduction="10000"/>
          </a:bodyPr>
          <a:lstStyle/>
          <a:p>
            <a:r>
              <a:rPr lang="en-US" dirty="0"/>
              <a:t> </a:t>
            </a:r>
            <a:r>
              <a:rPr lang="en-US" dirty="0">
                <a:solidFill>
                  <a:srgbClr val="FF0000"/>
                </a:solidFill>
              </a:rPr>
              <a:t>Establishment of a stable growth arrest that limits the replication of damaged and old cells</a:t>
            </a:r>
          </a:p>
          <a:p>
            <a:endParaRPr lang="en-US" dirty="0">
              <a:solidFill>
                <a:srgbClr val="FF0000"/>
              </a:solidFill>
            </a:endParaRPr>
          </a:p>
          <a:p>
            <a:r>
              <a:rPr lang="en-US" dirty="0"/>
              <a:t>The senescence arrest is considered </a:t>
            </a:r>
            <a:r>
              <a:rPr lang="en-US" b="1" dirty="0"/>
              <a:t>irreversible</a:t>
            </a:r>
            <a:r>
              <a:rPr lang="en-US" dirty="0"/>
              <a:t> because no known physiological stimuli can stimulate senescent cells to reenter the cell cycle. </a:t>
            </a:r>
          </a:p>
          <a:p>
            <a:endParaRPr lang="en-US" dirty="0"/>
          </a:p>
          <a:p>
            <a:r>
              <a:rPr lang="en-US" dirty="0"/>
              <a:t>However, molecular biological manipulations, for example, the sequential inactivation of certain tumor suppressor genes, can cause senescent cells to proliferate</a:t>
            </a:r>
          </a:p>
          <a:p>
            <a:pPr marL="0" indent="0">
              <a:buNone/>
            </a:pPr>
            <a:endParaRPr lang="en-US" dirty="0"/>
          </a:p>
        </p:txBody>
      </p:sp>
    </p:spTree>
    <p:extLst>
      <p:ext uri="{BB962C8B-B14F-4D97-AF65-F5344CB8AC3E}">
        <p14:creationId xmlns:p14="http://schemas.microsoft.com/office/powerpoint/2010/main" val="392254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65434D-989F-4986-9B92-5CB61B393DA0}"/>
              </a:ext>
            </a:extLst>
          </p:cNvPr>
          <p:cNvPicPr>
            <a:picLocks noChangeAspect="1"/>
          </p:cNvPicPr>
          <p:nvPr/>
        </p:nvPicPr>
        <p:blipFill>
          <a:blip r:embed="rId2"/>
          <a:stretch>
            <a:fillRect/>
          </a:stretch>
        </p:blipFill>
        <p:spPr>
          <a:xfrm>
            <a:off x="0" y="554352"/>
            <a:ext cx="12218995" cy="5916785"/>
          </a:xfrm>
          <a:prstGeom prst="rect">
            <a:avLst/>
          </a:prstGeom>
        </p:spPr>
      </p:pic>
    </p:spTree>
    <p:extLst>
      <p:ext uri="{BB962C8B-B14F-4D97-AF65-F5344CB8AC3E}">
        <p14:creationId xmlns:p14="http://schemas.microsoft.com/office/powerpoint/2010/main" val="1579265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85D3-2DFB-4467-925E-618EC3550098}"/>
              </a:ext>
            </a:extLst>
          </p:cNvPr>
          <p:cNvSpPr>
            <a:spLocks noGrp="1"/>
          </p:cNvSpPr>
          <p:nvPr>
            <p:ph type="title"/>
          </p:nvPr>
        </p:nvSpPr>
        <p:spPr/>
        <p:txBody>
          <a:bodyPr/>
          <a:lstStyle/>
          <a:p>
            <a:r>
              <a:rPr lang="en-US" dirty="0">
                <a:latin typeface="Arial Black" panose="020B0A04020102020204" pitchFamily="34" charset="0"/>
              </a:rPr>
              <a:t>Factors inducing senescence</a:t>
            </a:r>
          </a:p>
        </p:txBody>
      </p:sp>
      <p:sp>
        <p:nvSpPr>
          <p:cNvPr id="3" name="Content Placeholder 2">
            <a:extLst>
              <a:ext uri="{FF2B5EF4-FFF2-40B4-BE49-F238E27FC236}">
                <a16:creationId xmlns:a16="http://schemas.microsoft.com/office/drawing/2014/main" id="{BD3D1C43-C97F-43AE-8E54-84DED577BF16}"/>
              </a:ext>
            </a:extLst>
          </p:cNvPr>
          <p:cNvSpPr>
            <a:spLocks noGrp="1"/>
          </p:cNvSpPr>
          <p:nvPr>
            <p:ph idx="1"/>
          </p:nvPr>
        </p:nvSpPr>
        <p:spPr/>
        <p:txBody>
          <a:bodyPr>
            <a:normAutofit lnSpcReduction="10000"/>
          </a:bodyPr>
          <a:lstStyle/>
          <a:p>
            <a:pPr marL="0" indent="0">
              <a:buNone/>
            </a:pPr>
            <a:r>
              <a:rPr lang="en-US" dirty="0"/>
              <a:t>Cellular  senescence is considered a stress response that can be induced by a wide range of intrinsic and extrinsic insults, including </a:t>
            </a:r>
          </a:p>
          <a:p>
            <a:endParaRPr lang="en-US" dirty="0"/>
          </a:p>
          <a:p>
            <a:r>
              <a:rPr lang="en-US" dirty="0"/>
              <a:t>oncogenic activation (abnormal cellular growth)</a:t>
            </a:r>
          </a:p>
          <a:p>
            <a:r>
              <a:rPr lang="en-US" dirty="0"/>
              <a:t>oxidative and genotoxic stress</a:t>
            </a:r>
          </a:p>
          <a:p>
            <a:r>
              <a:rPr lang="en-US" dirty="0"/>
              <a:t>mitochondrial dysfunction</a:t>
            </a:r>
          </a:p>
          <a:p>
            <a:r>
              <a:rPr lang="en-US" dirty="0"/>
              <a:t> irradiation, </a:t>
            </a:r>
          </a:p>
          <a:p>
            <a:r>
              <a:rPr lang="en-US" dirty="0"/>
              <a:t>autophagy factors, </a:t>
            </a:r>
          </a:p>
          <a:p>
            <a:r>
              <a:rPr lang="en-US" dirty="0"/>
              <a:t>or chemotherapeutic agents</a:t>
            </a:r>
          </a:p>
          <a:p>
            <a:endParaRPr lang="en-US" dirty="0"/>
          </a:p>
        </p:txBody>
      </p:sp>
    </p:spTree>
    <p:extLst>
      <p:ext uri="{BB962C8B-B14F-4D97-AF65-F5344CB8AC3E}">
        <p14:creationId xmlns:p14="http://schemas.microsoft.com/office/powerpoint/2010/main" val="2082277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C6BDFB-C550-4FE8-8C6E-EBC40972DE93}"/>
              </a:ext>
            </a:extLst>
          </p:cNvPr>
          <p:cNvPicPr>
            <a:picLocks noChangeAspect="1"/>
          </p:cNvPicPr>
          <p:nvPr/>
        </p:nvPicPr>
        <p:blipFill>
          <a:blip r:embed="rId2"/>
          <a:stretch>
            <a:fillRect/>
          </a:stretch>
        </p:blipFill>
        <p:spPr>
          <a:xfrm>
            <a:off x="1805793" y="1"/>
            <a:ext cx="7913002" cy="6858000"/>
          </a:xfrm>
          <a:prstGeom prst="rect">
            <a:avLst/>
          </a:prstGeom>
        </p:spPr>
      </p:pic>
    </p:spTree>
    <p:extLst>
      <p:ext uri="{BB962C8B-B14F-4D97-AF65-F5344CB8AC3E}">
        <p14:creationId xmlns:p14="http://schemas.microsoft.com/office/powerpoint/2010/main" val="2871528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B89F6-F06D-42E4-945E-37FE6AA15A8D}"/>
              </a:ext>
            </a:extLst>
          </p:cNvPr>
          <p:cNvSpPr>
            <a:spLocks noGrp="1"/>
          </p:cNvSpPr>
          <p:nvPr>
            <p:ph type="title"/>
          </p:nvPr>
        </p:nvSpPr>
        <p:spPr/>
        <p:txBody>
          <a:bodyPr/>
          <a:lstStyle/>
          <a:p>
            <a:r>
              <a:rPr lang="en-US" dirty="0">
                <a:latin typeface="Arial Black" panose="020B0A04020102020204" pitchFamily="34" charset="0"/>
              </a:rPr>
              <a:t>Features of senescent cells</a:t>
            </a:r>
          </a:p>
        </p:txBody>
      </p:sp>
      <p:sp>
        <p:nvSpPr>
          <p:cNvPr id="3" name="Content Placeholder 2">
            <a:extLst>
              <a:ext uri="{FF2B5EF4-FFF2-40B4-BE49-F238E27FC236}">
                <a16:creationId xmlns:a16="http://schemas.microsoft.com/office/drawing/2014/main" id="{05CD2587-58F9-4A0C-B7A4-3C8DCF8F95F1}"/>
              </a:ext>
            </a:extLst>
          </p:cNvPr>
          <p:cNvSpPr>
            <a:spLocks noGrp="1"/>
          </p:cNvSpPr>
          <p:nvPr>
            <p:ph idx="1"/>
          </p:nvPr>
        </p:nvSpPr>
        <p:spPr/>
        <p:txBody>
          <a:bodyPr/>
          <a:lstStyle/>
          <a:p>
            <a:pPr marL="514350" indent="-514350">
              <a:buFont typeface="+mj-lt"/>
              <a:buAutoNum type="arabicPeriod"/>
            </a:pPr>
            <a:r>
              <a:rPr lang="en-US" dirty="0"/>
              <a:t>Cell-cycle arrest</a:t>
            </a:r>
          </a:p>
          <a:p>
            <a:pPr marL="514350" indent="-514350">
              <a:buFont typeface="+mj-lt"/>
              <a:buAutoNum type="arabicPeriod"/>
            </a:pPr>
            <a:r>
              <a:rPr lang="en-US" dirty="0"/>
              <a:t>DNA-damage response</a:t>
            </a:r>
          </a:p>
          <a:p>
            <a:pPr marL="514350" indent="-514350">
              <a:buFont typeface="+mj-lt"/>
              <a:buAutoNum type="arabicPeriod"/>
            </a:pPr>
            <a:r>
              <a:rPr lang="en-US" dirty="0"/>
              <a:t>Morphological changes associated with senescence </a:t>
            </a:r>
          </a:p>
          <a:p>
            <a:pPr marL="514350" indent="-514350">
              <a:buFont typeface="+mj-lt"/>
              <a:buAutoNum type="arabicPeriod"/>
            </a:pPr>
            <a:r>
              <a:rPr lang="en-US" dirty="0"/>
              <a:t>Metabolism, autophagy and mitochondrial function in senescent cells</a:t>
            </a:r>
          </a:p>
          <a:p>
            <a:pPr marL="514350" indent="-514350">
              <a:buFont typeface="+mj-lt"/>
              <a:buAutoNum type="arabicPeriod"/>
            </a:pPr>
            <a:r>
              <a:rPr lang="en-US" dirty="0"/>
              <a:t>Resistance to apoptosis</a:t>
            </a:r>
          </a:p>
          <a:p>
            <a:pPr marL="514350" indent="-514350">
              <a:buFont typeface="+mj-lt"/>
              <a:buAutoNum type="arabicPeriod"/>
            </a:pPr>
            <a:r>
              <a:rPr lang="en-US" dirty="0"/>
              <a:t>senescence-associated β-galactosidase (SA β-gal) activity</a:t>
            </a:r>
          </a:p>
          <a:p>
            <a:pPr marL="514350" indent="-514350">
              <a:buFont typeface="+mj-lt"/>
              <a:buAutoNum type="arabicPeriod"/>
            </a:pPr>
            <a:r>
              <a:rPr lang="en-US" dirty="0"/>
              <a:t>senescence-associated secretory phenotype (SASP)</a:t>
            </a:r>
          </a:p>
          <a:p>
            <a:endParaRPr lang="en-US" dirty="0"/>
          </a:p>
        </p:txBody>
      </p:sp>
    </p:spTree>
    <p:extLst>
      <p:ext uri="{BB962C8B-B14F-4D97-AF65-F5344CB8AC3E}">
        <p14:creationId xmlns:p14="http://schemas.microsoft.com/office/powerpoint/2010/main" val="3229222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40CCEE-BF55-4FE8-818E-2E97692DE2D8}"/>
              </a:ext>
            </a:extLst>
          </p:cNvPr>
          <p:cNvPicPr>
            <a:picLocks noChangeAspect="1"/>
          </p:cNvPicPr>
          <p:nvPr/>
        </p:nvPicPr>
        <p:blipFill rotWithShape="1">
          <a:blip r:embed="rId2"/>
          <a:srcRect l="13727" t="4977" r="14053"/>
          <a:stretch/>
        </p:blipFill>
        <p:spPr>
          <a:xfrm>
            <a:off x="1507183" y="0"/>
            <a:ext cx="9177634" cy="7005711"/>
          </a:xfrm>
          <a:prstGeom prst="rect">
            <a:avLst/>
          </a:prstGeom>
        </p:spPr>
      </p:pic>
    </p:spTree>
    <p:extLst>
      <p:ext uri="{BB962C8B-B14F-4D97-AF65-F5344CB8AC3E}">
        <p14:creationId xmlns:p14="http://schemas.microsoft.com/office/powerpoint/2010/main" val="30918277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